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5" r:id="rId5"/>
    <p:sldId id="325" r:id="rId6"/>
    <p:sldId id="33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20" r:id="rId15"/>
    <p:sldId id="322" r:id="rId16"/>
    <p:sldId id="324" r:id="rId17"/>
    <p:sldId id="323" r:id="rId18"/>
    <p:sldId id="338" r:id="rId19"/>
    <p:sldId id="315" r:id="rId20"/>
    <p:sldId id="316" r:id="rId21"/>
    <p:sldId id="317" r:id="rId22"/>
    <p:sldId id="318" r:id="rId23"/>
    <p:sldId id="319" r:id="rId24"/>
    <p:sldId id="334" r:id="rId25"/>
    <p:sldId id="335" r:id="rId26"/>
    <p:sldId id="336" r:id="rId27"/>
    <p:sldId id="337" r:id="rId28"/>
    <p:sldId id="339" r:id="rId29"/>
    <p:sldId id="321" r:id="rId30"/>
  </p:sldIdLst>
  <p:sldSz cx="12188825" cy="6858000"/>
  <p:notesSz cx="6858000" cy="9144000"/>
  <p:custDataLst>
    <p:tags r:id="rId33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132" y="49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24/06/2018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24/06/2018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1243" y="980728"/>
            <a:ext cx="5346339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Adicionar bordas na imagem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27521"/>
            <a:ext cx="4608512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27521"/>
            <a:ext cx="4752528" cy="3672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50296" y="60212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 = </a:t>
            </a:r>
            <a:r>
              <a:rPr lang="pt-BR" dirty="0" err="1" smtClean="0"/>
              <a:t>immultiply</a:t>
            </a:r>
            <a:r>
              <a:rPr lang="pt-BR" dirty="0" smtClean="0"/>
              <a:t>(A,B)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64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1E7146-F873-4759-A9DB-8449CBD8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23D285-BE33-429D-A650-39A72E3F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47DCB7-5EDB-4F80-822F-F0B5C880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7629"/>
              </p:ext>
            </p:extLst>
          </p:nvPr>
        </p:nvGraphicFramePr>
        <p:xfrm>
          <a:off x="2031470" y="548680"/>
          <a:ext cx="812588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53"/>
                <a:gridCol w="3168352"/>
                <a:gridCol w="3486879"/>
              </a:tblGrid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115 imagens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 imagens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+-25</a:t>
                      </a:r>
                      <a:r>
                        <a:rPr lang="pt-BR" baseline="0" dirty="0" smtClean="0"/>
                        <a:t> segundos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</a:t>
                      </a:r>
                      <a:r>
                        <a:rPr lang="pt-BR" baseline="0" dirty="0" smtClean="0"/>
                        <a:t> 2 minutos e 13 segundos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3,65 segundos 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0,22 segundos por</a:t>
                      </a:r>
                      <a:r>
                        <a:rPr lang="pt-BR" baseline="0" dirty="0" smtClean="0"/>
                        <a:t> imagem</a:t>
                      </a:r>
                      <a:endParaRPr lang="pt-BR" dirty="0"/>
                    </a:p>
                  </a:txBody>
                  <a:tcPr/>
                </a:tc>
              </a:tr>
              <a:tr h="539835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arquivo (MB)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19,6 -&gt; 7,30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48,5</a:t>
                      </a:r>
                      <a:r>
                        <a:rPr lang="pt-BR" baseline="0" dirty="0" smtClean="0"/>
                        <a:t> MB -&gt; 28,2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médio</a:t>
                      </a:r>
                      <a:r>
                        <a:rPr lang="pt-BR" baseline="0" dirty="0" smtClean="0"/>
                        <a:t> da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170 </a:t>
                      </a:r>
                      <a:r>
                        <a:rPr lang="pt-BR" dirty="0" err="1" smtClean="0"/>
                        <a:t>KBytes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2,425 MB</a:t>
                      </a:r>
                      <a:endParaRPr lang="pt-BR" dirty="0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27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89857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9857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573437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7901" y="476672"/>
            <a:ext cx="2413022" cy="648072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5860" y="1628800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Estratégia de Marketing</a:t>
            </a:r>
          </a:p>
          <a:p>
            <a:r>
              <a:rPr lang="pt-BR" sz="11200" dirty="0" smtClean="0"/>
              <a:t>Beleza Estética</a:t>
            </a:r>
          </a:p>
          <a:p>
            <a:r>
              <a:rPr lang="pt-BR" sz="11200" dirty="0" err="1" smtClean="0"/>
              <a:t>Cel-Shading</a:t>
            </a:r>
            <a:endParaRPr lang="pt-BR" sz="11200" dirty="0" smtClean="0"/>
          </a:p>
          <a:p>
            <a:r>
              <a:rPr lang="pt-BR" sz="11200" dirty="0"/>
              <a:t>Usado em Filmes e Jogos</a:t>
            </a:r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432" y="193417"/>
            <a:ext cx="3570759" cy="34613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7" y="3933056"/>
            <a:ext cx="3312368" cy="263657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01" y="4221088"/>
            <a:ext cx="4196422" cy="219635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4221088"/>
            <a:ext cx="2695575" cy="2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2" y="116632"/>
            <a:ext cx="9838601" cy="65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4" y="116632"/>
            <a:ext cx="9865096" cy="65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6" y="188640"/>
            <a:ext cx="11343493" cy="63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2" y="32863"/>
            <a:ext cx="10032020" cy="6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6632"/>
            <a:ext cx="9937104" cy="6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02124" y="44624"/>
            <a:ext cx="5364087" cy="1371600"/>
          </a:xfrm>
        </p:spPr>
        <p:txBody>
          <a:bodyPr/>
          <a:lstStyle/>
          <a:p>
            <a:r>
              <a:rPr lang="pt-BR" dirty="0" smtClean="0"/>
              <a:t>Processamento de bordas</a:t>
            </a:r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04093" y="2132856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RGB -&gt; </a:t>
            </a:r>
            <a:r>
              <a:rPr lang="pt-BR" sz="11200" dirty="0" err="1" smtClean="0"/>
              <a:t>Grayscale</a:t>
            </a:r>
            <a:endParaRPr lang="pt-BR" sz="11200" dirty="0" smtClean="0"/>
          </a:p>
          <a:p>
            <a:r>
              <a:rPr lang="pt-BR" sz="11200" dirty="0" smtClean="0"/>
              <a:t>Filtro Mediana</a:t>
            </a:r>
          </a:p>
          <a:p>
            <a:r>
              <a:rPr lang="pt-BR" sz="11200" dirty="0" smtClean="0"/>
              <a:t>Detecção de bordas</a:t>
            </a:r>
          </a:p>
          <a:p>
            <a:r>
              <a:rPr lang="pt-BR" sz="11200" dirty="0" smtClean="0"/>
              <a:t>Dilatação de bordas</a:t>
            </a:r>
          </a:p>
          <a:p>
            <a:r>
              <a:rPr lang="pt-BR" sz="11200" dirty="0" smtClean="0"/>
              <a:t>Filtragem de borda</a:t>
            </a:r>
          </a:p>
          <a:p>
            <a:r>
              <a:rPr lang="pt-BR" sz="11200" dirty="0" smtClean="0"/>
              <a:t>Mudança na cor da borda</a:t>
            </a:r>
          </a:p>
          <a:p>
            <a:r>
              <a:rPr lang="pt-BR" sz="11200" dirty="0" smtClean="0"/>
              <a:t>Adição das bordas na imagem de cores</a:t>
            </a:r>
          </a:p>
          <a:p>
            <a:endParaRPr lang="pt-BR" sz="11200" dirty="0" smtClean="0"/>
          </a:p>
          <a:p>
            <a:endParaRPr lang="pt-BR" sz="11200" dirty="0" smtClean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948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62164" y="548680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Conversão de RGB para </a:t>
            </a:r>
            <a:r>
              <a:rPr lang="pt-BR" sz="2400" dirty="0" err="1" smtClean="0"/>
              <a:t>grayscale</a:t>
            </a:r>
            <a:endParaRPr lang="pt-BR" sz="2400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412776"/>
            <a:ext cx="4567959" cy="38459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3953"/>
            <a:ext cx="4536504" cy="3844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38228" y="58052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Imagemycbcr</a:t>
            </a:r>
            <a:r>
              <a:rPr lang="pt-BR" dirty="0" smtClean="0"/>
              <a:t> = </a:t>
            </a:r>
            <a:r>
              <a:rPr lang="pt-BR" dirty="0" err="1" smtClean="0"/>
              <a:t>Rgbtogray</a:t>
            </a:r>
            <a:r>
              <a:rPr lang="pt-BR" dirty="0" smtClean="0"/>
              <a:t>(imagem)</a:t>
            </a:r>
          </a:p>
          <a:p>
            <a:r>
              <a:rPr lang="pt-BR" dirty="0" err="1" smtClean="0"/>
              <a:t>imagemGray</a:t>
            </a:r>
            <a:r>
              <a:rPr lang="pt-BR" dirty="0" smtClean="0"/>
              <a:t> = </a:t>
            </a:r>
            <a:r>
              <a:rPr lang="pt-BR" dirty="0" err="1" smtClean="0"/>
              <a:t>Imagemycbcr</a:t>
            </a:r>
            <a:r>
              <a:rPr lang="pt-BR" dirty="0"/>
              <a:t> </a:t>
            </a:r>
            <a:r>
              <a:rPr lang="pt-BR" dirty="0" smtClean="0"/>
              <a:t>(: , : , 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61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404664"/>
            <a:ext cx="2952327" cy="5795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                             Filtro Mediana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81929"/>
            <a:ext cx="4968552" cy="40341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481929"/>
            <a:ext cx="5112568" cy="40341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22204" y="59492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medfilt2 (</a:t>
            </a:r>
            <a:r>
              <a:rPr lang="pt-BR" sz="2400" dirty="0" err="1" smtClean="0"/>
              <a:t>imagemGray</a:t>
            </a:r>
            <a:r>
              <a:rPr lang="pt-BR" sz="2400" dirty="0" smtClean="0"/>
              <a:t>, [7 7]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2590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116" y="141863"/>
            <a:ext cx="5112568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Detecção de bordas </a:t>
            </a:r>
            <a:r>
              <a:rPr lang="pt-BR" dirty="0" err="1" smtClean="0"/>
              <a:t>Canny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157148"/>
            <a:ext cx="4034468" cy="29818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1062251"/>
            <a:ext cx="3801520" cy="25858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3945122"/>
            <a:ext cx="3862164" cy="26938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68768" y="492271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[0.07 0.2]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268768" y="22447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[0.25 0.6]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232710" y="5805264"/>
            <a:ext cx="392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Bordas = Edge(</a:t>
            </a:r>
            <a:r>
              <a:rPr lang="pt-BR" dirty="0" err="1" smtClean="0"/>
              <a:t>image</a:t>
            </a:r>
            <a:r>
              <a:rPr lang="pt-BR" dirty="0" smtClean="0"/>
              <a:t> ,’</a:t>
            </a:r>
            <a:r>
              <a:rPr lang="pt-BR" dirty="0" err="1" smtClean="0"/>
              <a:t>Canny</a:t>
            </a:r>
            <a:r>
              <a:rPr lang="pt-BR" dirty="0" smtClean="0"/>
              <a:t>’, [</a:t>
            </a:r>
            <a:r>
              <a:rPr lang="pt-BR" dirty="0" err="1" smtClean="0"/>
              <a:t>Lt</a:t>
            </a:r>
            <a:r>
              <a:rPr lang="pt-BR" dirty="0" smtClean="0"/>
              <a:t> </a:t>
            </a:r>
            <a:r>
              <a:rPr lang="pt-BR" dirty="0" err="1" smtClean="0"/>
              <a:t>Ht</a:t>
            </a:r>
            <a:r>
              <a:rPr lang="pt-BR" dirty="0" smtClean="0"/>
              <a:t>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884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329" y="908720"/>
            <a:ext cx="3798167" cy="84388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Dilatação de bordas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44824"/>
            <a:ext cx="4680000" cy="34859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4"/>
            <a:ext cx="4521600" cy="34353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4132" y="594928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Bordasdilatadas</a:t>
            </a:r>
            <a:r>
              <a:rPr lang="pt-BR" dirty="0" smtClean="0"/>
              <a:t> = </a:t>
            </a:r>
            <a:r>
              <a:rPr lang="pt-BR" dirty="0" err="1" smtClean="0"/>
              <a:t>Imdilate</a:t>
            </a:r>
            <a:r>
              <a:rPr lang="pt-BR" dirty="0" smtClean="0"/>
              <a:t>(bordas , </a:t>
            </a:r>
            <a:r>
              <a:rPr lang="pt-BR" dirty="0" err="1" smtClean="0"/>
              <a:t>strel</a:t>
            </a:r>
            <a:r>
              <a:rPr lang="pt-BR" dirty="0" smtClean="0"/>
              <a:t> (‘</a:t>
            </a:r>
            <a:r>
              <a:rPr lang="pt-BR" dirty="0" err="1" smtClean="0"/>
              <a:t>square</a:t>
            </a:r>
            <a:r>
              <a:rPr lang="pt-BR" dirty="0" smtClean="0"/>
              <a:t>’ , 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91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70276" y="241484"/>
            <a:ext cx="248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Filtro de bordas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" y="1807193"/>
            <a:ext cx="4521600" cy="3384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631955"/>
            <a:ext cx="3767348" cy="2719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3702471"/>
            <a:ext cx="3767348" cy="29781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860" y="5733256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bwareaopen</a:t>
            </a:r>
            <a:r>
              <a:rPr lang="pt-BR" sz="2000" dirty="0" smtClean="0"/>
              <a:t>(</a:t>
            </a:r>
            <a:r>
              <a:rPr lang="pt-BR" sz="2000" dirty="0" err="1" smtClean="0"/>
              <a:t>bordasDilatadas,t_hold,Conn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65928" y="18746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200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54452" y="48222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50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585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6100" y="620688"/>
            <a:ext cx="5616624" cy="62785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Mudança de cor das bordas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628800"/>
            <a:ext cx="4320480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651633"/>
            <a:ext cx="4507200" cy="36491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26260" y="60212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= </a:t>
            </a:r>
            <a:r>
              <a:rPr lang="pt-BR" dirty="0" err="1" smtClean="0"/>
              <a:t>Imcomplement</a:t>
            </a:r>
            <a:r>
              <a:rPr lang="pt-BR" dirty="0" smtClean="0"/>
              <a:t>(B)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56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263</Words>
  <Application>Microsoft Office PowerPoint</Application>
  <PresentationFormat>Personalizar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Corbel</vt:lpstr>
      <vt:lpstr>Túnel Azul Digital 16X9</vt:lpstr>
      <vt:lpstr>              Toonify  </vt:lpstr>
      <vt:lpstr>Introdução</vt:lpstr>
      <vt:lpstr>Processamento de bordas</vt:lpstr>
      <vt:lpstr>Apresentação do PowerPoint</vt:lpstr>
      <vt:lpstr>                              Filtro Mediana</vt:lpstr>
      <vt:lpstr>Detecção de bordas Canny</vt:lpstr>
      <vt:lpstr>Dilatação de bordas </vt:lpstr>
      <vt:lpstr>Apresentação do PowerPoint</vt:lpstr>
      <vt:lpstr>Mudança de cor das bordas</vt:lpstr>
      <vt:lpstr>Adicionar bordas na imagem </vt:lpstr>
      <vt:lpstr>Color Processing</vt:lpstr>
      <vt:lpstr>Color Processing</vt:lpstr>
      <vt:lpstr>Apresentação do PowerPoint</vt:lpstr>
      <vt:lpstr>Color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2018-06-24T17:58:04Z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